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9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11/18/2023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11/18/2023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11/18/2023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11/18/2023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11/18/2023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77A6167-FCC5-49E8-B280-CECAF151ED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a:extLst>
              <a:ext uri="{FF2B5EF4-FFF2-40B4-BE49-F238E27FC236}">
                <a16:creationId xmlns:a16="http://schemas.microsoft.com/office/drawing/2014/main" id="{F84046EA-4273-437E-9DE5-5AEE713C3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CA"/>
          </a:p>
        </p:txBody>
      </p:sp>
      <p:sp>
        <p:nvSpPr>
          <p:cNvPr id="2" name="Title 1">
            <a:extLst>
              <a:ext uri="{FF2B5EF4-FFF2-40B4-BE49-F238E27FC236}">
                <a16:creationId xmlns:a16="http://schemas.microsoft.com/office/drawing/2014/main" id="{A20F8685-F80A-E9DB-1941-C414E5E58A8C}"/>
              </a:ext>
            </a:extLst>
          </p:cNvPr>
          <p:cNvSpPr>
            <a:spLocks noGrp="1"/>
          </p:cNvSpPr>
          <p:nvPr>
            <p:ph type="ctrTitle"/>
          </p:nvPr>
        </p:nvSpPr>
        <p:spPr>
          <a:xfrm>
            <a:off x="1478522" y="1480930"/>
            <a:ext cx="5301138" cy="3254321"/>
          </a:xfrm>
        </p:spPr>
        <p:txBody>
          <a:bodyPr>
            <a:normAutofit/>
          </a:bodyPr>
          <a:lstStyle/>
          <a:p>
            <a:pPr algn="l"/>
            <a:r>
              <a:rPr lang="en-CA" sz="6600" dirty="0"/>
              <a:t>November Status Update</a:t>
            </a:r>
          </a:p>
        </p:txBody>
      </p:sp>
      <p:sp>
        <p:nvSpPr>
          <p:cNvPr id="3" name="Subtitle 2">
            <a:extLst>
              <a:ext uri="{FF2B5EF4-FFF2-40B4-BE49-F238E27FC236}">
                <a16:creationId xmlns:a16="http://schemas.microsoft.com/office/drawing/2014/main" id="{2BB7306B-2F71-FC4C-8BB3-27691B179B85}"/>
              </a:ext>
            </a:extLst>
          </p:cNvPr>
          <p:cNvSpPr>
            <a:spLocks noGrp="1"/>
          </p:cNvSpPr>
          <p:nvPr>
            <p:ph type="subTitle" idx="1"/>
          </p:nvPr>
        </p:nvSpPr>
        <p:spPr>
          <a:xfrm>
            <a:off x="1478524" y="4804850"/>
            <a:ext cx="5284876" cy="1086237"/>
          </a:xfrm>
        </p:spPr>
        <p:txBody>
          <a:bodyPr>
            <a:normAutofit fontScale="92500" lnSpcReduction="10000"/>
          </a:bodyPr>
          <a:lstStyle/>
          <a:p>
            <a:pPr algn="l"/>
            <a:endParaRPr lang="en-CA" dirty="0">
              <a:solidFill>
                <a:schemeClr val="tx1">
                  <a:lumMod val="95000"/>
                </a:schemeClr>
              </a:solidFill>
            </a:endParaRPr>
          </a:p>
          <a:p>
            <a:pPr algn="l"/>
            <a:r>
              <a:rPr lang="en-CA" dirty="0">
                <a:solidFill>
                  <a:schemeClr val="tx1">
                    <a:lumMod val="95000"/>
                  </a:schemeClr>
                </a:solidFill>
              </a:rPr>
              <a:t>St Paul’s United Church</a:t>
            </a:r>
          </a:p>
          <a:p>
            <a:pPr algn="l"/>
            <a:r>
              <a:rPr lang="en-CA" dirty="0">
                <a:solidFill>
                  <a:schemeClr val="tx1">
                    <a:lumMod val="95000"/>
                  </a:schemeClr>
                </a:solidFill>
              </a:rPr>
              <a:t>November 19, 2023</a:t>
            </a:r>
          </a:p>
        </p:txBody>
      </p:sp>
      <p:pic>
        <p:nvPicPr>
          <p:cNvPr id="4" name="Google Shape;54;p1">
            <a:extLst>
              <a:ext uri="{FF2B5EF4-FFF2-40B4-BE49-F238E27FC236}">
                <a16:creationId xmlns:a16="http://schemas.microsoft.com/office/drawing/2014/main" id="{ED67D0B6-5648-7FB7-3EDE-C868E0FA8BA5}"/>
              </a:ext>
            </a:extLst>
          </p:cNvPr>
          <p:cNvPicPr preferRelativeResize="0"/>
          <p:nvPr/>
        </p:nvPicPr>
        <p:blipFill rotWithShape="1">
          <a:blip r:embed="rId2"/>
          <a:srcRect l="3687"/>
          <a:stretch/>
        </p:blipFill>
        <p:spPr>
          <a:xfrm>
            <a:off x="7225748" y="10"/>
            <a:ext cx="4966252" cy="6857990"/>
          </a:xfrm>
          <a:prstGeom prst="rect">
            <a:avLst/>
          </a:prstGeom>
          <a:noFill/>
        </p:spPr>
      </p:pic>
    </p:spTree>
    <p:extLst>
      <p:ext uri="{BB962C8B-B14F-4D97-AF65-F5344CB8AC3E}">
        <p14:creationId xmlns:p14="http://schemas.microsoft.com/office/powerpoint/2010/main" val="286432029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F849-E00B-09A3-860B-7B3AE45BD156}"/>
              </a:ext>
            </a:extLst>
          </p:cNvPr>
          <p:cNvSpPr>
            <a:spLocks noGrp="1"/>
          </p:cNvSpPr>
          <p:nvPr>
            <p:ph type="title"/>
          </p:nvPr>
        </p:nvSpPr>
        <p:spPr/>
        <p:txBody>
          <a:bodyPr/>
          <a:lstStyle/>
          <a:p>
            <a:pPr algn="ctr"/>
            <a:br>
              <a:rPr lang="en-CA" dirty="0"/>
            </a:br>
            <a:r>
              <a:rPr lang="en-CA" sz="6000" dirty="0"/>
              <a:t>The Truths</a:t>
            </a:r>
          </a:p>
        </p:txBody>
      </p:sp>
      <p:sp>
        <p:nvSpPr>
          <p:cNvPr id="3" name="Content Placeholder 2">
            <a:extLst>
              <a:ext uri="{FF2B5EF4-FFF2-40B4-BE49-F238E27FC236}">
                <a16:creationId xmlns:a16="http://schemas.microsoft.com/office/drawing/2014/main" id="{B11C28F4-2ADB-7F07-2868-0466ECAF4259}"/>
              </a:ext>
            </a:extLst>
          </p:cNvPr>
          <p:cNvSpPr>
            <a:spLocks noGrp="1"/>
          </p:cNvSpPr>
          <p:nvPr>
            <p:ph idx="1"/>
          </p:nvPr>
        </p:nvSpPr>
        <p:spPr>
          <a:xfrm>
            <a:off x="6256020" y="685801"/>
            <a:ext cx="5212080" cy="6052456"/>
          </a:xfrm>
        </p:spPr>
        <p:txBody>
          <a:bodyPr>
            <a:normAutofit/>
          </a:bodyPr>
          <a:lstStyle/>
          <a:p>
            <a:r>
              <a:rPr lang="en-CA" sz="2800" b="1" dirty="0"/>
              <a:t>The Church is not the building</a:t>
            </a:r>
          </a:p>
          <a:p>
            <a:endParaRPr lang="en-CA" sz="2800" b="1" dirty="0"/>
          </a:p>
          <a:p>
            <a:r>
              <a:rPr lang="en-CA" sz="2800" b="1" dirty="0"/>
              <a:t>We cannot afford to repair the building</a:t>
            </a:r>
          </a:p>
          <a:p>
            <a:endParaRPr lang="en-CA" sz="2800" b="1" dirty="0"/>
          </a:p>
          <a:p>
            <a:r>
              <a:rPr lang="en-CA" sz="2800" b="1" dirty="0"/>
              <a:t>We cannot afford to maintain the building</a:t>
            </a:r>
          </a:p>
          <a:p>
            <a:endParaRPr lang="en-CA" sz="2800" b="1" dirty="0"/>
          </a:p>
          <a:p>
            <a:r>
              <a:rPr lang="en-CA" sz="2800" b="1" dirty="0"/>
              <a:t>The building is getting in the way of our mission</a:t>
            </a:r>
          </a:p>
          <a:p>
            <a:pPr marL="0" indent="0">
              <a:buNone/>
            </a:pPr>
            <a:endParaRPr lang="en-CA" sz="2800" b="1" dirty="0"/>
          </a:p>
        </p:txBody>
      </p:sp>
      <p:sp>
        <p:nvSpPr>
          <p:cNvPr id="4" name="Text Placeholder 3">
            <a:extLst>
              <a:ext uri="{FF2B5EF4-FFF2-40B4-BE49-F238E27FC236}">
                <a16:creationId xmlns:a16="http://schemas.microsoft.com/office/drawing/2014/main" id="{8AF313EC-2B5B-06AA-B5D4-B5D034B88381}"/>
              </a:ext>
            </a:extLst>
          </p:cNvPr>
          <p:cNvSpPr>
            <a:spLocks noGrp="1"/>
          </p:cNvSpPr>
          <p:nvPr>
            <p:ph type="body" sz="half" idx="2"/>
          </p:nvPr>
        </p:nvSpPr>
        <p:spPr/>
        <p:txBody>
          <a:bodyPr>
            <a:normAutofit/>
          </a:bodyPr>
          <a:lstStyle/>
          <a:p>
            <a:pPr algn="ctr"/>
            <a:endParaRPr lang="en-CA" sz="1800" b="1" dirty="0"/>
          </a:p>
          <a:p>
            <a:pPr algn="ctr"/>
            <a:r>
              <a:rPr lang="en-CA" sz="2800" b="1" dirty="0"/>
              <a:t>After much discussion, reflection and prayer, the Leadership Team reached consensus </a:t>
            </a:r>
          </a:p>
        </p:txBody>
      </p:sp>
    </p:spTree>
    <p:extLst>
      <p:ext uri="{BB962C8B-B14F-4D97-AF65-F5344CB8AC3E}">
        <p14:creationId xmlns:p14="http://schemas.microsoft.com/office/powerpoint/2010/main" val="233884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F849-E00B-09A3-860B-7B3AE45BD156}"/>
              </a:ext>
            </a:extLst>
          </p:cNvPr>
          <p:cNvSpPr>
            <a:spLocks noGrp="1"/>
          </p:cNvSpPr>
          <p:nvPr>
            <p:ph type="title"/>
          </p:nvPr>
        </p:nvSpPr>
        <p:spPr/>
        <p:txBody>
          <a:bodyPr/>
          <a:lstStyle/>
          <a:p>
            <a:pPr algn="ctr"/>
            <a:br>
              <a:rPr lang="en-CA" dirty="0"/>
            </a:br>
            <a:r>
              <a:rPr lang="en-CA" sz="6000" dirty="0"/>
              <a:t>The Truths</a:t>
            </a:r>
          </a:p>
        </p:txBody>
      </p:sp>
      <p:sp>
        <p:nvSpPr>
          <p:cNvPr id="3" name="Content Placeholder 2">
            <a:extLst>
              <a:ext uri="{FF2B5EF4-FFF2-40B4-BE49-F238E27FC236}">
                <a16:creationId xmlns:a16="http://schemas.microsoft.com/office/drawing/2014/main" id="{B11C28F4-2ADB-7F07-2868-0466ECAF4259}"/>
              </a:ext>
            </a:extLst>
          </p:cNvPr>
          <p:cNvSpPr>
            <a:spLocks noGrp="1"/>
          </p:cNvSpPr>
          <p:nvPr>
            <p:ph idx="1"/>
          </p:nvPr>
        </p:nvSpPr>
        <p:spPr>
          <a:xfrm>
            <a:off x="6256020" y="685801"/>
            <a:ext cx="5212080" cy="6052456"/>
          </a:xfrm>
        </p:spPr>
        <p:txBody>
          <a:bodyPr>
            <a:normAutofit lnSpcReduction="10000"/>
          </a:bodyPr>
          <a:lstStyle/>
          <a:p>
            <a:r>
              <a:rPr lang="en-CA" sz="2800" b="1" dirty="0"/>
              <a:t>The Church is not the building</a:t>
            </a:r>
          </a:p>
          <a:p>
            <a:endParaRPr lang="en-CA" sz="2800" b="1" dirty="0"/>
          </a:p>
          <a:p>
            <a:r>
              <a:rPr lang="en-CA" sz="2800" b="1" dirty="0"/>
              <a:t>We cannot afford to repair the building</a:t>
            </a:r>
          </a:p>
          <a:p>
            <a:endParaRPr lang="en-CA" sz="2800" b="1" dirty="0"/>
          </a:p>
          <a:p>
            <a:r>
              <a:rPr lang="en-CA" sz="2800" b="1" dirty="0"/>
              <a:t>We cannot afford to maintain the building</a:t>
            </a:r>
          </a:p>
          <a:p>
            <a:endParaRPr lang="en-CA" sz="2800" b="1" dirty="0"/>
          </a:p>
          <a:p>
            <a:r>
              <a:rPr lang="en-CA" sz="2800" b="1" dirty="0"/>
              <a:t>The building is getting in the way of our mission</a:t>
            </a:r>
          </a:p>
          <a:p>
            <a:endParaRPr lang="en-CA" sz="2800" b="1" dirty="0"/>
          </a:p>
          <a:p>
            <a:r>
              <a:rPr lang="en-CA" sz="2800" b="1" dirty="0"/>
              <a:t>Kindred Works is too slow</a:t>
            </a:r>
          </a:p>
          <a:p>
            <a:pPr marL="0" indent="0">
              <a:buNone/>
            </a:pPr>
            <a:endParaRPr lang="en-CA" sz="2800" b="1" dirty="0"/>
          </a:p>
        </p:txBody>
      </p:sp>
      <p:sp>
        <p:nvSpPr>
          <p:cNvPr id="4" name="Text Placeholder 3">
            <a:extLst>
              <a:ext uri="{FF2B5EF4-FFF2-40B4-BE49-F238E27FC236}">
                <a16:creationId xmlns:a16="http://schemas.microsoft.com/office/drawing/2014/main" id="{8AF313EC-2B5B-06AA-B5D4-B5D034B88381}"/>
              </a:ext>
            </a:extLst>
          </p:cNvPr>
          <p:cNvSpPr>
            <a:spLocks noGrp="1"/>
          </p:cNvSpPr>
          <p:nvPr>
            <p:ph type="body" sz="half" idx="2"/>
          </p:nvPr>
        </p:nvSpPr>
        <p:spPr/>
        <p:txBody>
          <a:bodyPr>
            <a:normAutofit fontScale="92500"/>
          </a:bodyPr>
          <a:lstStyle/>
          <a:p>
            <a:pPr algn="ctr"/>
            <a:endParaRPr lang="en-CA" sz="1800" b="1" dirty="0"/>
          </a:p>
          <a:p>
            <a:pPr algn="ctr"/>
            <a:r>
              <a:rPr lang="en-CA" sz="3200" b="1" dirty="0"/>
              <a:t>After much discussion, reflection and prayer, the Leadership Team reached consensus </a:t>
            </a:r>
          </a:p>
        </p:txBody>
      </p:sp>
    </p:spTree>
    <p:extLst>
      <p:ext uri="{BB962C8B-B14F-4D97-AF65-F5344CB8AC3E}">
        <p14:creationId xmlns:p14="http://schemas.microsoft.com/office/powerpoint/2010/main" val="3729604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57" name="Group 56">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58"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en-CA"/>
            </a:p>
          </p:txBody>
        </p:sp>
        <p:sp>
          <p:nvSpPr>
            <p:cNvPr id="59"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CA"/>
            </a:p>
          </p:txBody>
        </p:sp>
      </p:grpSp>
      <p:sp useBgFill="1">
        <p:nvSpPr>
          <p:cNvPr id="60" name="Rectangle 59">
            <a:extLst>
              <a:ext uri="{FF2B5EF4-FFF2-40B4-BE49-F238E27FC236}">
                <a16:creationId xmlns:a16="http://schemas.microsoft.com/office/drawing/2014/main" id="{EC2B4A13-0632-456F-A66A-2D0CDB9D3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1568A552-34C4-41D2-A36B-9E86EC569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62" name="Freeform: Shape 61">
            <a:extLst>
              <a:ext uri="{FF2B5EF4-FFF2-40B4-BE49-F238E27FC236}">
                <a16:creationId xmlns:a16="http://schemas.microsoft.com/office/drawing/2014/main" id="{B8BE655E-142C-41C9-895E-54D55EDDAF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txBody>
          <a:bodyPr/>
          <a:lstStyle/>
          <a:p>
            <a:endParaRPr lang="en-CA"/>
          </a:p>
        </p:txBody>
      </p:sp>
      <p:sp>
        <p:nvSpPr>
          <p:cNvPr id="5" name="Title 4">
            <a:extLst>
              <a:ext uri="{FF2B5EF4-FFF2-40B4-BE49-F238E27FC236}">
                <a16:creationId xmlns:a16="http://schemas.microsoft.com/office/drawing/2014/main" id="{4AF6B656-4DA5-6183-2326-D8F0F6322748}"/>
              </a:ext>
            </a:extLst>
          </p:cNvPr>
          <p:cNvSpPr>
            <a:spLocks noGrp="1"/>
          </p:cNvSpPr>
          <p:nvPr>
            <p:ph type="title"/>
          </p:nvPr>
        </p:nvSpPr>
        <p:spPr>
          <a:xfrm>
            <a:off x="1084006" y="1086143"/>
            <a:ext cx="9969910" cy="3540448"/>
          </a:xfrm>
        </p:spPr>
        <p:txBody>
          <a:bodyPr vert="horz" lIns="91440" tIns="45720" rIns="91440" bIns="45720" rtlCol="0" anchor="b">
            <a:normAutofit/>
          </a:bodyPr>
          <a:lstStyle/>
          <a:p>
            <a:pPr algn="ctr"/>
            <a:r>
              <a:rPr lang="en-US" sz="7200" cap="all" dirty="0"/>
              <a:t>Fundy St Lawrence Dawning Waters</a:t>
            </a:r>
          </a:p>
        </p:txBody>
      </p:sp>
      <p:sp>
        <p:nvSpPr>
          <p:cNvPr id="56" name="Rectangle 55">
            <a:extLst>
              <a:ext uri="{FF2B5EF4-FFF2-40B4-BE49-F238E27FC236}">
                <a16:creationId xmlns:a16="http://schemas.microsoft.com/office/drawing/2014/main" id="{198CC593-9FF4-46EF-81AE-2D26922F1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1928618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E36B3-A8D1-BFD4-29F9-148A5B46EAF3}"/>
              </a:ext>
            </a:extLst>
          </p:cNvPr>
          <p:cNvSpPr>
            <a:spLocks noGrp="1"/>
          </p:cNvSpPr>
          <p:nvPr>
            <p:ph type="ctrTitle"/>
          </p:nvPr>
        </p:nvSpPr>
        <p:spPr/>
        <p:txBody>
          <a:bodyPr/>
          <a:lstStyle/>
          <a:p>
            <a:r>
              <a:rPr lang="en-CA" b="1" dirty="0"/>
              <a:t>City of Fredericton</a:t>
            </a:r>
          </a:p>
        </p:txBody>
      </p:sp>
      <p:sp>
        <p:nvSpPr>
          <p:cNvPr id="3" name="Subtitle 2">
            <a:extLst>
              <a:ext uri="{FF2B5EF4-FFF2-40B4-BE49-F238E27FC236}">
                <a16:creationId xmlns:a16="http://schemas.microsoft.com/office/drawing/2014/main" id="{4366AE1D-7B7A-D535-4D9F-27B3E0638C6D}"/>
              </a:ext>
            </a:extLst>
          </p:cNvPr>
          <p:cNvSpPr>
            <a:spLocks noGrp="1"/>
          </p:cNvSpPr>
          <p:nvPr>
            <p:ph type="subTitle" idx="1"/>
          </p:nvPr>
        </p:nvSpPr>
        <p:spPr>
          <a:xfrm>
            <a:off x="2679906" y="3956279"/>
            <a:ext cx="6831673" cy="1508350"/>
          </a:xfrm>
        </p:spPr>
        <p:txBody>
          <a:bodyPr>
            <a:noAutofit/>
          </a:bodyPr>
          <a:lstStyle/>
          <a:p>
            <a:r>
              <a:rPr lang="en-CA" sz="2800" b="1" dirty="0"/>
              <a:t>Heritage Manager </a:t>
            </a:r>
          </a:p>
          <a:p>
            <a:r>
              <a:rPr lang="en-CA" sz="2800" b="1" dirty="0"/>
              <a:t>And</a:t>
            </a:r>
          </a:p>
          <a:p>
            <a:r>
              <a:rPr lang="en-CA" sz="2800" b="1" dirty="0"/>
              <a:t>Senior Planner</a:t>
            </a:r>
          </a:p>
        </p:txBody>
      </p:sp>
    </p:spTree>
    <p:extLst>
      <p:ext uri="{BB962C8B-B14F-4D97-AF65-F5344CB8AC3E}">
        <p14:creationId xmlns:p14="http://schemas.microsoft.com/office/powerpoint/2010/main" val="3738356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35928-27DE-FCF8-6028-65100D014F90}"/>
              </a:ext>
            </a:extLst>
          </p:cNvPr>
          <p:cNvSpPr>
            <a:spLocks noGrp="1"/>
          </p:cNvSpPr>
          <p:nvPr>
            <p:ph type="ctrTitle"/>
          </p:nvPr>
        </p:nvSpPr>
        <p:spPr>
          <a:xfrm>
            <a:off x="1915128" y="1360713"/>
            <a:ext cx="8361229" cy="45719"/>
          </a:xfrm>
        </p:spPr>
        <p:txBody>
          <a:bodyPr/>
          <a:lstStyle/>
          <a:p>
            <a:pPr marL="857250" indent="-857250">
              <a:buFont typeface="Arial" panose="020B0604020202020204" pitchFamily="34" charset="0"/>
              <a:buChar char="•"/>
            </a:pPr>
            <a:endParaRPr lang="en-CA" dirty="0"/>
          </a:p>
        </p:txBody>
      </p:sp>
      <p:sp>
        <p:nvSpPr>
          <p:cNvPr id="3" name="Subtitle 2">
            <a:extLst>
              <a:ext uri="{FF2B5EF4-FFF2-40B4-BE49-F238E27FC236}">
                <a16:creationId xmlns:a16="http://schemas.microsoft.com/office/drawing/2014/main" id="{029A576A-D10F-5ABE-DE0B-558D91CD14D9}"/>
              </a:ext>
            </a:extLst>
          </p:cNvPr>
          <p:cNvSpPr>
            <a:spLocks noGrp="1"/>
          </p:cNvSpPr>
          <p:nvPr>
            <p:ph type="subTitle" idx="1"/>
          </p:nvPr>
        </p:nvSpPr>
        <p:spPr>
          <a:xfrm>
            <a:off x="1828800" y="1861451"/>
            <a:ext cx="8545286" cy="3635836"/>
          </a:xfrm>
        </p:spPr>
        <p:txBody>
          <a:bodyPr>
            <a:noAutofit/>
          </a:bodyPr>
          <a:lstStyle/>
          <a:p>
            <a:pPr marL="342900" indent="-342900" algn="l">
              <a:buFont typeface="Arial" panose="020B0604020202020204" pitchFamily="34" charset="0"/>
              <a:buChar char="•"/>
            </a:pPr>
            <a:r>
              <a:rPr lang="en-CA" sz="2800" b="1" dirty="0"/>
              <a:t>Heritage significance of sanctuary and perhaps even Fraser Memorial Hall</a:t>
            </a:r>
          </a:p>
          <a:p>
            <a:pPr marL="342900" indent="-342900" algn="l">
              <a:buFont typeface="Arial" panose="020B0604020202020204" pitchFamily="34" charset="0"/>
              <a:buChar char="•"/>
            </a:pPr>
            <a:r>
              <a:rPr lang="en-CA" sz="2800" b="1" dirty="0"/>
              <a:t>Encouraged to reuse heritage components and make better use of a prime location</a:t>
            </a:r>
          </a:p>
          <a:p>
            <a:pPr marL="342900" indent="-342900" algn="l">
              <a:buFont typeface="Arial" panose="020B0604020202020204" pitchFamily="34" charset="0"/>
              <a:buChar char="•"/>
            </a:pPr>
            <a:r>
              <a:rPr lang="en-CA" sz="2800" b="1" dirty="0"/>
              <a:t>Cast a wide net  with “Requests for Expressions of Interest”</a:t>
            </a:r>
          </a:p>
          <a:p>
            <a:pPr marL="342900" indent="-342900" algn="l">
              <a:buFont typeface="Arial" panose="020B0604020202020204" pitchFamily="34" charset="0"/>
              <a:buChar char="•"/>
            </a:pPr>
            <a:r>
              <a:rPr lang="en-CA" sz="2800" b="1" dirty="0"/>
              <a:t>This will take work and financial resources to attract the right developer</a:t>
            </a:r>
          </a:p>
        </p:txBody>
      </p:sp>
    </p:spTree>
    <p:extLst>
      <p:ext uri="{BB962C8B-B14F-4D97-AF65-F5344CB8AC3E}">
        <p14:creationId xmlns:p14="http://schemas.microsoft.com/office/powerpoint/2010/main" val="4208679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D5748-07D2-C58E-06E0-99BD15D2CD66}"/>
              </a:ext>
            </a:extLst>
          </p:cNvPr>
          <p:cNvSpPr>
            <a:spLocks noGrp="1"/>
          </p:cNvSpPr>
          <p:nvPr>
            <p:ph type="ctrTitle"/>
          </p:nvPr>
        </p:nvSpPr>
        <p:spPr>
          <a:xfrm>
            <a:off x="1915128" y="1788454"/>
            <a:ext cx="8361229" cy="1086237"/>
          </a:xfrm>
        </p:spPr>
        <p:txBody>
          <a:bodyPr/>
          <a:lstStyle/>
          <a:p>
            <a:r>
              <a:rPr lang="en-CA" dirty="0"/>
              <a:t>St Andrew’s</a:t>
            </a:r>
          </a:p>
        </p:txBody>
      </p:sp>
      <p:sp>
        <p:nvSpPr>
          <p:cNvPr id="3" name="Subtitle 2">
            <a:extLst>
              <a:ext uri="{FF2B5EF4-FFF2-40B4-BE49-F238E27FC236}">
                <a16:creationId xmlns:a16="http://schemas.microsoft.com/office/drawing/2014/main" id="{9FAA1D86-6F26-331A-F506-048C88C60B05}"/>
              </a:ext>
            </a:extLst>
          </p:cNvPr>
          <p:cNvSpPr>
            <a:spLocks noGrp="1"/>
          </p:cNvSpPr>
          <p:nvPr>
            <p:ph type="subTitle" idx="1"/>
          </p:nvPr>
        </p:nvSpPr>
        <p:spPr>
          <a:xfrm>
            <a:off x="1698171" y="2874691"/>
            <a:ext cx="8860972" cy="2546395"/>
          </a:xfrm>
        </p:spPr>
        <p:txBody>
          <a:bodyPr>
            <a:noAutofit/>
          </a:bodyPr>
          <a:lstStyle/>
          <a:p>
            <a:pPr marL="342900" indent="-342900" algn="l">
              <a:buFont typeface="Arial" panose="020B0604020202020204" pitchFamily="34" charset="0"/>
              <a:buChar char="•"/>
            </a:pPr>
            <a:r>
              <a:rPr lang="en-CA" sz="2800" b="1" dirty="0"/>
              <a:t>An invitation to discuss a Shared Ecumenical Ministry</a:t>
            </a:r>
          </a:p>
          <a:p>
            <a:pPr marL="342900" indent="-342900" algn="l">
              <a:buFont typeface="Arial" panose="020B0604020202020204" pitchFamily="34" charset="0"/>
              <a:buChar char="•"/>
            </a:pPr>
            <a:r>
              <a:rPr lang="en-CA" sz="2800" b="1" dirty="0"/>
              <a:t>More than what we’ve been doing in the summer</a:t>
            </a:r>
          </a:p>
          <a:p>
            <a:pPr marL="342900" indent="-342900" algn="l">
              <a:buFont typeface="Arial" panose="020B0604020202020204" pitchFamily="34" charset="0"/>
              <a:buChar char="•"/>
            </a:pPr>
            <a:r>
              <a:rPr lang="en-CA" sz="2800" b="1" dirty="0"/>
              <a:t>Building is smaller and newer and congregation about the same size</a:t>
            </a:r>
          </a:p>
          <a:p>
            <a:pPr marL="342900" indent="-342900" algn="l">
              <a:buFont typeface="Arial" panose="020B0604020202020204" pitchFamily="34" charset="0"/>
              <a:buChar char="•"/>
            </a:pPr>
            <a:r>
              <a:rPr lang="en-CA" sz="2800" b="1" dirty="0"/>
              <a:t>Do we want to explore?</a:t>
            </a:r>
          </a:p>
        </p:txBody>
      </p:sp>
    </p:spTree>
    <p:extLst>
      <p:ext uri="{BB962C8B-B14F-4D97-AF65-F5344CB8AC3E}">
        <p14:creationId xmlns:p14="http://schemas.microsoft.com/office/powerpoint/2010/main" val="1726120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65433-7D20-3202-AC55-BE0BF3C52BE7}"/>
              </a:ext>
            </a:extLst>
          </p:cNvPr>
          <p:cNvSpPr>
            <a:spLocks noGrp="1"/>
          </p:cNvSpPr>
          <p:nvPr>
            <p:ph type="title"/>
          </p:nvPr>
        </p:nvSpPr>
        <p:spPr>
          <a:xfrm>
            <a:off x="765025" y="1301360"/>
            <a:ext cx="9612971" cy="1143325"/>
          </a:xfrm>
        </p:spPr>
        <p:txBody>
          <a:bodyPr/>
          <a:lstStyle/>
          <a:p>
            <a:pPr algn="ctr"/>
            <a:r>
              <a:rPr lang="en-CA" b="1" dirty="0"/>
              <a:t>Recommendation</a:t>
            </a:r>
          </a:p>
        </p:txBody>
      </p:sp>
      <p:sp>
        <p:nvSpPr>
          <p:cNvPr id="3" name="Text Placeholder 2">
            <a:extLst>
              <a:ext uri="{FF2B5EF4-FFF2-40B4-BE49-F238E27FC236}">
                <a16:creationId xmlns:a16="http://schemas.microsoft.com/office/drawing/2014/main" id="{27A86B0C-63A1-D196-E0A6-6D839C57242F}"/>
              </a:ext>
            </a:extLst>
          </p:cNvPr>
          <p:cNvSpPr>
            <a:spLocks noGrp="1"/>
          </p:cNvSpPr>
          <p:nvPr>
            <p:ph type="body" idx="1"/>
          </p:nvPr>
        </p:nvSpPr>
        <p:spPr/>
        <p:txBody>
          <a:bodyPr/>
          <a:lstStyle/>
          <a:p>
            <a:endParaRPr lang="en-CA"/>
          </a:p>
        </p:txBody>
      </p:sp>
    </p:spTree>
    <p:extLst>
      <p:ext uri="{BB962C8B-B14F-4D97-AF65-F5344CB8AC3E}">
        <p14:creationId xmlns:p14="http://schemas.microsoft.com/office/powerpoint/2010/main" val="3257935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65433-7D20-3202-AC55-BE0BF3C52BE7}"/>
              </a:ext>
            </a:extLst>
          </p:cNvPr>
          <p:cNvSpPr>
            <a:spLocks noGrp="1"/>
          </p:cNvSpPr>
          <p:nvPr>
            <p:ph type="title"/>
          </p:nvPr>
        </p:nvSpPr>
        <p:spPr>
          <a:xfrm>
            <a:off x="765025" y="1301360"/>
            <a:ext cx="9612971" cy="1143325"/>
          </a:xfrm>
        </p:spPr>
        <p:txBody>
          <a:bodyPr/>
          <a:lstStyle/>
          <a:p>
            <a:pPr algn="ctr"/>
            <a:r>
              <a:rPr lang="en-CA" b="1" dirty="0"/>
              <a:t>Recommendation</a:t>
            </a:r>
          </a:p>
        </p:txBody>
      </p:sp>
      <p:sp>
        <p:nvSpPr>
          <p:cNvPr id="3" name="Text Placeholder 2">
            <a:extLst>
              <a:ext uri="{FF2B5EF4-FFF2-40B4-BE49-F238E27FC236}">
                <a16:creationId xmlns:a16="http://schemas.microsoft.com/office/drawing/2014/main" id="{27A86B0C-63A1-D196-E0A6-6D839C57242F}"/>
              </a:ext>
            </a:extLst>
          </p:cNvPr>
          <p:cNvSpPr>
            <a:spLocks noGrp="1"/>
          </p:cNvSpPr>
          <p:nvPr>
            <p:ph type="body" idx="1"/>
          </p:nvPr>
        </p:nvSpPr>
        <p:spPr>
          <a:xfrm>
            <a:off x="765025" y="2444685"/>
            <a:ext cx="9612971" cy="3248544"/>
          </a:xfrm>
        </p:spPr>
        <p:txBody>
          <a:bodyPr>
            <a:normAutofit fontScale="92500" lnSpcReduction="20000"/>
          </a:bodyPr>
          <a:lstStyle/>
          <a:p>
            <a:pPr algn="ctr"/>
            <a:endParaRPr lang="en-CA" b="1" dirty="0">
              <a:effectLst/>
              <a:latin typeface="Calibri" panose="020F0502020204030204" pitchFamily="34" charset="0"/>
              <a:ea typeface="Calibri" panose="020F0502020204030204" pitchFamily="34" charset="0"/>
            </a:endParaRPr>
          </a:p>
          <a:p>
            <a:pPr algn="ctr"/>
            <a:r>
              <a:rPr lang="en-CA" sz="2600" b="1" dirty="0">
                <a:effectLst/>
                <a:latin typeface="Calibri" panose="020F0502020204030204" pitchFamily="34" charset="0"/>
                <a:ea typeface="Calibri" panose="020F0502020204030204" pitchFamily="34" charset="0"/>
              </a:rPr>
              <a:t>Let go of our longtime place of worship and seek a new and different future which we believe God has planned for us</a:t>
            </a:r>
          </a:p>
          <a:p>
            <a:pPr algn="ctr"/>
            <a:endParaRPr lang="en-CA" sz="2600" b="1" dirty="0">
              <a:latin typeface="Calibri" panose="020F0502020204030204" pitchFamily="34" charset="0"/>
              <a:ea typeface="Calibri" panose="020F0502020204030204" pitchFamily="34" charset="0"/>
            </a:endParaRPr>
          </a:p>
          <a:p>
            <a:pPr algn="ctr"/>
            <a:r>
              <a:rPr lang="en-CA" sz="2600" b="1" kern="0" dirty="0">
                <a:effectLst/>
                <a:latin typeface="Calibri" panose="020F0502020204030204" pitchFamily="34" charset="0"/>
                <a:ea typeface="Times New Roman" panose="02020603050405020304" pitchFamily="18" charset="0"/>
                <a:cs typeface="Calibri" panose="020F0502020204030204" pitchFamily="34" charset="0"/>
              </a:rPr>
              <a:t>Sell the building and property</a:t>
            </a:r>
          </a:p>
          <a:p>
            <a:pPr algn="ctr"/>
            <a:endParaRPr lang="en-CA" sz="2600" b="1" kern="0" dirty="0">
              <a:latin typeface="Calibri" panose="020F0502020204030204" pitchFamily="34" charset="0"/>
              <a:ea typeface="Times New Roman" panose="02020603050405020304" pitchFamily="18" charset="0"/>
              <a:cs typeface="Calibri" panose="020F0502020204030204" pitchFamily="34" charset="0"/>
            </a:endParaRPr>
          </a:p>
          <a:p>
            <a:pPr algn="ctr"/>
            <a:r>
              <a:rPr lang="en-CA" sz="2600" b="1" kern="0" dirty="0">
                <a:effectLst/>
                <a:latin typeface="Calibri" panose="020F0502020204030204" pitchFamily="34" charset="0"/>
                <a:ea typeface="Times New Roman" panose="02020603050405020304" pitchFamily="18" charset="0"/>
                <a:cs typeface="Calibri" panose="020F0502020204030204" pitchFamily="34" charset="0"/>
              </a:rPr>
              <a:t>Protect the historical aspect of the building while the property</a:t>
            </a:r>
          </a:p>
          <a:p>
            <a:pPr algn="ctr"/>
            <a:r>
              <a:rPr lang="en-CA" sz="2600" b="1" kern="0" dirty="0">
                <a:effectLst/>
                <a:latin typeface="Calibri" panose="020F0502020204030204" pitchFamily="34" charset="0"/>
                <a:ea typeface="Times New Roman" panose="02020603050405020304" pitchFamily="18" charset="0"/>
                <a:cs typeface="Calibri" panose="020F0502020204030204" pitchFamily="34" charset="0"/>
              </a:rPr>
              <a:t>is converted or developed. </a:t>
            </a:r>
            <a:endParaRPr lang="en-CA" sz="2600" b="1"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rPr>
              <a:t> </a:t>
            </a:r>
            <a:endParaRPr lang="en-CA" dirty="0"/>
          </a:p>
        </p:txBody>
      </p:sp>
    </p:spTree>
    <p:extLst>
      <p:ext uri="{BB962C8B-B14F-4D97-AF65-F5344CB8AC3E}">
        <p14:creationId xmlns:p14="http://schemas.microsoft.com/office/powerpoint/2010/main" val="4049672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77A6167-FCC5-49E8-B280-CECAF151ED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a:extLst>
              <a:ext uri="{FF2B5EF4-FFF2-40B4-BE49-F238E27FC236}">
                <a16:creationId xmlns:a16="http://schemas.microsoft.com/office/drawing/2014/main" id="{F84046EA-4273-437E-9DE5-5AEE713C35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en-CA"/>
          </a:p>
        </p:txBody>
      </p:sp>
      <p:sp>
        <p:nvSpPr>
          <p:cNvPr id="2" name="Title 1">
            <a:extLst>
              <a:ext uri="{FF2B5EF4-FFF2-40B4-BE49-F238E27FC236}">
                <a16:creationId xmlns:a16="http://schemas.microsoft.com/office/drawing/2014/main" id="{A20F8685-F80A-E9DB-1941-C414E5E58A8C}"/>
              </a:ext>
            </a:extLst>
          </p:cNvPr>
          <p:cNvSpPr>
            <a:spLocks noGrp="1"/>
          </p:cNvSpPr>
          <p:nvPr>
            <p:ph type="ctrTitle"/>
          </p:nvPr>
        </p:nvSpPr>
        <p:spPr>
          <a:xfrm>
            <a:off x="1478522" y="1480931"/>
            <a:ext cx="5301138" cy="805068"/>
          </a:xfrm>
        </p:spPr>
        <p:txBody>
          <a:bodyPr>
            <a:normAutofit fontScale="90000"/>
          </a:bodyPr>
          <a:lstStyle/>
          <a:p>
            <a:r>
              <a:rPr lang="en-CA" sz="6600" dirty="0"/>
              <a:t>2 Questions</a:t>
            </a:r>
          </a:p>
        </p:txBody>
      </p:sp>
      <p:sp>
        <p:nvSpPr>
          <p:cNvPr id="3" name="Subtitle 2">
            <a:extLst>
              <a:ext uri="{FF2B5EF4-FFF2-40B4-BE49-F238E27FC236}">
                <a16:creationId xmlns:a16="http://schemas.microsoft.com/office/drawing/2014/main" id="{2BB7306B-2F71-FC4C-8BB3-27691B179B85}"/>
              </a:ext>
            </a:extLst>
          </p:cNvPr>
          <p:cNvSpPr>
            <a:spLocks noGrp="1"/>
          </p:cNvSpPr>
          <p:nvPr>
            <p:ph type="subTitle" idx="1"/>
          </p:nvPr>
        </p:nvSpPr>
        <p:spPr>
          <a:xfrm>
            <a:off x="1478524" y="2558143"/>
            <a:ext cx="5284876" cy="3091543"/>
          </a:xfrm>
        </p:spPr>
        <p:txBody>
          <a:bodyPr>
            <a:normAutofit/>
          </a:bodyPr>
          <a:lstStyle/>
          <a:p>
            <a:pPr algn="l"/>
            <a:r>
              <a:rPr lang="en-CA" sz="2800" dirty="0">
                <a:solidFill>
                  <a:schemeClr val="tx1">
                    <a:lumMod val="95000"/>
                  </a:schemeClr>
                </a:solidFill>
              </a:rPr>
              <a:t>1) What do you find interesting and energizing about this presentation?</a:t>
            </a:r>
          </a:p>
          <a:p>
            <a:pPr algn="l"/>
            <a:endParaRPr lang="en-CA" sz="2800" dirty="0">
              <a:solidFill>
                <a:schemeClr val="tx1">
                  <a:lumMod val="95000"/>
                </a:schemeClr>
              </a:solidFill>
            </a:endParaRPr>
          </a:p>
          <a:p>
            <a:pPr algn="l"/>
            <a:r>
              <a:rPr lang="en-CA" sz="2800" dirty="0">
                <a:solidFill>
                  <a:schemeClr val="tx1">
                    <a:lumMod val="95000"/>
                  </a:schemeClr>
                </a:solidFill>
              </a:rPr>
              <a:t>2)What additional information would you like to have?</a:t>
            </a:r>
          </a:p>
        </p:txBody>
      </p:sp>
      <p:pic>
        <p:nvPicPr>
          <p:cNvPr id="4" name="Google Shape;54;p1">
            <a:extLst>
              <a:ext uri="{FF2B5EF4-FFF2-40B4-BE49-F238E27FC236}">
                <a16:creationId xmlns:a16="http://schemas.microsoft.com/office/drawing/2014/main" id="{ED67D0B6-5648-7FB7-3EDE-C868E0FA8BA5}"/>
              </a:ext>
            </a:extLst>
          </p:cNvPr>
          <p:cNvPicPr preferRelativeResize="0"/>
          <p:nvPr/>
        </p:nvPicPr>
        <p:blipFill rotWithShape="1">
          <a:blip r:embed="rId2"/>
          <a:srcRect l="3687"/>
          <a:stretch/>
        </p:blipFill>
        <p:spPr>
          <a:xfrm>
            <a:off x="7225748" y="10"/>
            <a:ext cx="4966252" cy="6857990"/>
          </a:xfrm>
          <a:prstGeom prst="rect">
            <a:avLst/>
          </a:prstGeom>
          <a:noFill/>
        </p:spPr>
      </p:pic>
    </p:spTree>
    <p:extLst>
      <p:ext uri="{BB962C8B-B14F-4D97-AF65-F5344CB8AC3E}">
        <p14:creationId xmlns:p14="http://schemas.microsoft.com/office/powerpoint/2010/main" val="3548237537"/>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5898-6AFE-6BAD-EE9F-3946F0FF8AFF}"/>
              </a:ext>
            </a:extLst>
          </p:cNvPr>
          <p:cNvSpPr>
            <a:spLocks noGrp="1"/>
          </p:cNvSpPr>
          <p:nvPr>
            <p:ph type="title"/>
          </p:nvPr>
        </p:nvSpPr>
        <p:spPr>
          <a:xfrm>
            <a:off x="1371599" y="685801"/>
            <a:ext cx="10156371" cy="979714"/>
          </a:xfrm>
        </p:spPr>
        <p:txBody>
          <a:bodyPr>
            <a:normAutofit fontScale="90000"/>
          </a:bodyPr>
          <a:lstStyle/>
          <a:p>
            <a:r>
              <a:rPr lang="en-US" sz="2000" kern="100" dirty="0">
                <a:effectLst/>
                <a:latin typeface="Calibri" panose="020F0502020204030204" pitchFamily="34" charset="0"/>
                <a:ea typeface="Calibri" panose="020F0502020204030204" pitchFamily="34" charset="0"/>
                <a:cs typeface="Times New Roman" panose="02020603050405020304" pitchFamily="18" charset="0"/>
              </a:rPr>
              <a:t>From the book</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by Mary Wells </a:t>
            </a:r>
            <a:br>
              <a:rPr lang="en-US" sz="2000" kern="100" dirty="0">
                <a:effectLst/>
                <a:latin typeface="Calibri" panose="020F0502020204030204" pitchFamily="34" charset="0"/>
                <a:ea typeface="Calibri" panose="020F0502020204030204" pitchFamily="34" charset="0"/>
                <a:cs typeface="Times New Roman" panose="02020603050405020304" pitchFamily="18" charset="0"/>
              </a:rPr>
            </a:br>
            <a:r>
              <a:rPr lang="en-US" sz="3200" b="1" i="1" kern="100" dirty="0">
                <a:effectLst/>
                <a:latin typeface="Calibri" panose="020F0502020204030204" pitchFamily="34" charset="0"/>
                <a:ea typeface="Calibri" panose="020F0502020204030204" pitchFamily="34" charset="0"/>
                <a:cs typeface="Times New Roman" panose="02020603050405020304" pitchFamily="18" charset="0"/>
              </a:rPr>
              <a:t>WHEN THE POWER OF MONEY MEETS THE POWER OF THE CROSS</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CA" sz="2000" dirty="0"/>
          </a:p>
        </p:txBody>
      </p:sp>
      <p:sp>
        <p:nvSpPr>
          <p:cNvPr id="3" name="Subtitle 2">
            <a:extLst>
              <a:ext uri="{FF2B5EF4-FFF2-40B4-BE49-F238E27FC236}">
                <a16:creationId xmlns:a16="http://schemas.microsoft.com/office/drawing/2014/main" id="{6CB84D39-0E4C-EBBA-363F-7EAE73F8FE28}"/>
              </a:ext>
            </a:extLst>
          </p:cNvPr>
          <p:cNvSpPr>
            <a:spLocks noGrp="1"/>
          </p:cNvSpPr>
          <p:nvPr>
            <p:ph type="subTitle" idx="4294967295"/>
          </p:nvPr>
        </p:nvSpPr>
        <p:spPr>
          <a:xfrm>
            <a:off x="1371601" y="1665515"/>
            <a:ext cx="10820400" cy="5192485"/>
          </a:xfrm>
        </p:spPr>
        <p:txBody>
          <a:bodyPr>
            <a:normAutofit fontScale="25000" lnSpcReduction="20000"/>
          </a:bodyPr>
          <a:lstStyle/>
          <a:p>
            <a:pPr marL="0" indent="0" algn="l">
              <a:lnSpc>
                <a:spcPct val="115000"/>
              </a:lnSpc>
              <a:spcAft>
                <a:spcPts val="800"/>
              </a:spcAft>
              <a:buNone/>
            </a:pP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Take a lesson from God’s eagles. The mother eagle builds a nest with rocks and sticks.</a:t>
            </a:r>
            <a:endParaRPr lang="en-CA" sz="9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lnSpc>
                <a:spcPct val="115000"/>
              </a:lnSpc>
              <a:spcAft>
                <a:spcPts val="800"/>
              </a:spcAft>
              <a:buNone/>
            </a:pP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Then she lines the inside with feathers and soft animal fur. This cozy nest provides a warm shelter, where the eagles are nurtured and protected. Once they’ve grown, the mother eagle pulls the nest apart. With rocks and sticks protruding, the nest is no longer comfortable for the young eagles. Instead, they start to look beyond the nest. </a:t>
            </a:r>
            <a:endParaRPr lang="en-CA" sz="9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lnSpc>
                <a:spcPct val="115000"/>
              </a:lnSpc>
              <a:spcAft>
                <a:spcPts val="800"/>
              </a:spcAft>
              <a:buNone/>
            </a:pP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For what they need.</a:t>
            </a:r>
            <a:endParaRPr lang="en-CA" sz="9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l">
              <a:lnSpc>
                <a:spcPct val="115000"/>
              </a:lnSpc>
              <a:spcAft>
                <a:spcPts val="800"/>
              </a:spcAft>
              <a:buNone/>
            </a:pP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The eaglets don’t know how to fly when they first leave the nest. Instead, the mother takes them into the sky and releases them. These little free-falling eagles must be terrified, thinking their mother is trying to kill them. </a:t>
            </a:r>
          </a:p>
          <a:p>
            <a:pPr marL="0" indent="0" algn="l">
              <a:lnSpc>
                <a:spcPct val="115000"/>
              </a:lnSpc>
              <a:spcAft>
                <a:spcPts val="800"/>
              </a:spcAft>
              <a:buNone/>
            </a:pPr>
            <a:r>
              <a:rPr lang="en-US" sz="9600" kern="100" dirty="0">
                <a:effectLst/>
                <a:latin typeface="Calibri" panose="020F0502020204030204" pitchFamily="34" charset="0"/>
                <a:ea typeface="Calibri" panose="020F0502020204030204" pitchFamily="34" charset="0"/>
                <a:cs typeface="Times New Roman" panose="02020603050405020304" pitchFamily="18" charset="0"/>
              </a:rPr>
              <a:t>But mother eagle never lets them get hurt. If they don’t get their wings right away, she’s there just before they hit the ground to catch them. Then she takes them back up to the heights for another try.</a:t>
            </a:r>
            <a:endParaRPr lang="en-CA" sz="9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424863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43C8B-5AF2-8C49-D13A-482C5579A64C}"/>
              </a:ext>
            </a:extLst>
          </p:cNvPr>
          <p:cNvSpPr>
            <a:spLocks noGrp="1"/>
          </p:cNvSpPr>
          <p:nvPr>
            <p:ph type="title"/>
          </p:nvPr>
        </p:nvSpPr>
        <p:spPr>
          <a:xfrm>
            <a:off x="1371600" y="685800"/>
            <a:ext cx="9601200" cy="1230086"/>
          </a:xfrm>
        </p:spPr>
        <p:txBody>
          <a:bodyPr>
            <a:normAutofit/>
          </a:bodyPr>
          <a:lstStyle/>
          <a:p>
            <a:pPr algn="ctr"/>
            <a:r>
              <a:rPr lang="en-CA" sz="6600" b="1" dirty="0"/>
              <a:t>LEADERSHIP TEAM</a:t>
            </a:r>
          </a:p>
        </p:txBody>
      </p:sp>
      <p:sp>
        <p:nvSpPr>
          <p:cNvPr id="3" name="Content Placeholder 2">
            <a:extLst>
              <a:ext uri="{FF2B5EF4-FFF2-40B4-BE49-F238E27FC236}">
                <a16:creationId xmlns:a16="http://schemas.microsoft.com/office/drawing/2014/main" id="{BFFE0D05-8304-3061-A4B9-68424284DF16}"/>
              </a:ext>
            </a:extLst>
          </p:cNvPr>
          <p:cNvSpPr>
            <a:spLocks noGrp="1"/>
          </p:cNvSpPr>
          <p:nvPr>
            <p:ph sz="half" idx="1"/>
          </p:nvPr>
        </p:nvSpPr>
        <p:spPr/>
        <p:txBody>
          <a:bodyPr>
            <a:normAutofit/>
          </a:bodyPr>
          <a:lstStyle/>
          <a:p>
            <a:pPr>
              <a:lnSpc>
                <a:spcPct val="107000"/>
              </a:lnSpc>
              <a:spcAft>
                <a:spcPts val="800"/>
              </a:spcAft>
            </a:pPr>
            <a:r>
              <a:rPr lang="en-CA" sz="1400" b="1" kern="100" dirty="0">
                <a:effectLst/>
                <a:latin typeface="Calibri" panose="020F0502020204030204" pitchFamily="34" charset="0"/>
                <a:ea typeface="Calibri" panose="020F0502020204030204" pitchFamily="34" charset="0"/>
                <a:cs typeface="Calibri" panose="020F0502020204030204" pitchFamily="34" charset="0"/>
              </a:rPr>
              <a:t>Our elected Board members:</a:t>
            </a:r>
            <a:endParaRPr lang="en-CA" sz="1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400" b="1" kern="100" dirty="0">
                <a:effectLst/>
                <a:latin typeface="Calibri" panose="020F0502020204030204" pitchFamily="34" charset="0"/>
                <a:ea typeface="Calibri" panose="020F0502020204030204" pitchFamily="34" charset="0"/>
                <a:cs typeface="Calibri" panose="020F0502020204030204" pitchFamily="34" charset="0"/>
              </a:rPr>
              <a:t>Donna Chauvin </a:t>
            </a:r>
            <a:endParaRPr lang="en-CA" sz="1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400" b="1" kern="100" dirty="0">
                <a:effectLst/>
                <a:latin typeface="Calibri" panose="020F0502020204030204" pitchFamily="34" charset="0"/>
                <a:ea typeface="Calibri" panose="020F0502020204030204" pitchFamily="34" charset="0"/>
                <a:cs typeface="Calibri" panose="020F0502020204030204" pitchFamily="34" charset="0"/>
              </a:rPr>
              <a:t>Debbie Allison</a:t>
            </a:r>
            <a:endParaRPr lang="en-CA" sz="1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400" b="1" kern="100" dirty="0">
                <a:effectLst/>
                <a:latin typeface="Calibri" panose="020F0502020204030204" pitchFamily="34" charset="0"/>
                <a:ea typeface="Calibri" panose="020F0502020204030204" pitchFamily="34" charset="0"/>
                <a:cs typeface="Calibri" panose="020F0502020204030204" pitchFamily="34" charset="0"/>
              </a:rPr>
              <a:t>Blaine Irving </a:t>
            </a:r>
            <a:endParaRPr lang="en-CA" sz="1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400" b="1" kern="100" dirty="0">
                <a:effectLst/>
                <a:latin typeface="Calibri" panose="020F0502020204030204" pitchFamily="34" charset="0"/>
                <a:ea typeface="Calibri" panose="020F0502020204030204" pitchFamily="34" charset="0"/>
                <a:cs typeface="Calibri" panose="020F0502020204030204" pitchFamily="34" charset="0"/>
              </a:rPr>
              <a:t>Jane Blakely (Treasurer) </a:t>
            </a:r>
            <a:endParaRPr lang="en-CA" sz="1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400" b="1" kern="100" dirty="0">
                <a:effectLst/>
                <a:latin typeface="Calibri" panose="020F0502020204030204" pitchFamily="34" charset="0"/>
                <a:ea typeface="Calibri" panose="020F0502020204030204" pitchFamily="34" charset="0"/>
                <a:cs typeface="Calibri" panose="020F0502020204030204" pitchFamily="34" charset="0"/>
              </a:rPr>
              <a:t>Tammy Coughlin</a:t>
            </a:r>
          </a:p>
          <a:p>
            <a:pPr marL="987552" lvl="1">
              <a:lnSpc>
                <a:spcPct val="107000"/>
              </a:lnSpc>
              <a:spcAft>
                <a:spcPts val="800"/>
              </a:spcAft>
            </a:pPr>
            <a:r>
              <a:rPr lang="en-CA" sz="1400" b="1" dirty="0">
                <a:effectLst/>
                <a:latin typeface="Calibri" panose="020F0502020204030204" pitchFamily="34" charset="0"/>
                <a:ea typeface="Calibri" panose="020F0502020204030204" pitchFamily="34" charset="0"/>
              </a:rPr>
              <a:t>Roger Miller</a:t>
            </a:r>
            <a:endParaRPr lang="en-CA" sz="1400" b="1" dirty="0"/>
          </a:p>
        </p:txBody>
      </p:sp>
      <p:sp>
        <p:nvSpPr>
          <p:cNvPr id="4" name="Content Placeholder 3">
            <a:extLst>
              <a:ext uri="{FF2B5EF4-FFF2-40B4-BE49-F238E27FC236}">
                <a16:creationId xmlns:a16="http://schemas.microsoft.com/office/drawing/2014/main" id="{9F8D2EE2-7654-64F7-CDAA-6AC9DC9BC71F}"/>
              </a:ext>
            </a:extLst>
          </p:cNvPr>
          <p:cNvSpPr>
            <a:spLocks noGrp="1"/>
          </p:cNvSpPr>
          <p:nvPr>
            <p:ph sz="half" idx="2"/>
          </p:nvPr>
        </p:nvSpPr>
        <p:spPr/>
        <p:txBody>
          <a:bodyPr>
            <a:normAutofit/>
          </a:bodyPr>
          <a:lstStyle/>
          <a:p>
            <a:endParaRPr lang="en-CA"/>
          </a:p>
        </p:txBody>
      </p:sp>
    </p:spTree>
    <p:extLst>
      <p:ext uri="{BB962C8B-B14F-4D97-AF65-F5344CB8AC3E}">
        <p14:creationId xmlns:p14="http://schemas.microsoft.com/office/powerpoint/2010/main" val="1781513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DAEB-3290-B9F4-F36E-8265A915DC41}"/>
              </a:ext>
            </a:extLst>
          </p:cNvPr>
          <p:cNvSpPr>
            <a:spLocks noGrp="1"/>
          </p:cNvSpPr>
          <p:nvPr>
            <p:ph type="title"/>
          </p:nvPr>
        </p:nvSpPr>
        <p:spPr>
          <a:xfrm>
            <a:off x="1371600" y="685800"/>
            <a:ext cx="9601200" cy="5715000"/>
          </a:xfrm>
        </p:spPr>
        <p:txBody>
          <a:bodyPr>
            <a:normAutofit/>
          </a:bodyPr>
          <a:lstStyle/>
          <a:p>
            <a:pPr>
              <a:lnSpc>
                <a:spcPct val="115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For a time, the nest (church building) provided shelter, but then our creator starts to claw at this nest even while we cling for security to broken eggshells and the torn-up nest. It can feel so uncomfortable, even painful, as things fall apart right in our very homes.</a:t>
            </a: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But take heart, treasures!</a:t>
            </a: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You aren’t being pushed out of the nest to fall. God knows what’s next and he’s right beside you, all the way.</a:t>
            </a: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Remember, what feels like free- falling is really freedom rising. </a:t>
            </a: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It’s soaring time!!</a:t>
            </a:r>
            <a:br>
              <a:rPr lang="en-CA"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n-CA" sz="2400" dirty="0"/>
          </a:p>
        </p:txBody>
      </p:sp>
    </p:spTree>
    <p:extLst>
      <p:ext uri="{BB962C8B-B14F-4D97-AF65-F5344CB8AC3E}">
        <p14:creationId xmlns:p14="http://schemas.microsoft.com/office/powerpoint/2010/main" val="1789220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43C8B-5AF2-8C49-D13A-482C5579A64C}"/>
              </a:ext>
            </a:extLst>
          </p:cNvPr>
          <p:cNvSpPr>
            <a:spLocks noGrp="1"/>
          </p:cNvSpPr>
          <p:nvPr>
            <p:ph type="title"/>
          </p:nvPr>
        </p:nvSpPr>
        <p:spPr>
          <a:xfrm>
            <a:off x="1371600" y="685800"/>
            <a:ext cx="9601200" cy="1230086"/>
          </a:xfrm>
        </p:spPr>
        <p:txBody>
          <a:bodyPr>
            <a:normAutofit/>
          </a:bodyPr>
          <a:lstStyle/>
          <a:p>
            <a:pPr algn="ctr"/>
            <a:r>
              <a:rPr lang="en-CA" sz="6600" b="1" dirty="0"/>
              <a:t>LEADERSHIP TEAM</a:t>
            </a:r>
          </a:p>
        </p:txBody>
      </p:sp>
      <p:sp>
        <p:nvSpPr>
          <p:cNvPr id="3" name="Content Placeholder 2">
            <a:extLst>
              <a:ext uri="{FF2B5EF4-FFF2-40B4-BE49-F238E27FC236}">
                <a16:creationId xmlns:a16="http://schemas.microsoft.com/office/drawing/2014/main" id="{BFFE0D05-8304-3061-A4B9-68424284DF16}"/>
              </a:ext>
            </a:extLst>
          </p:cNvPr>
          <p:cNvSpPr>
            <a:spLocks noGrp="1"/>
          </p:cNvSpPr>
          <p:nvPr>
            <p:ph sz="half" idx="1"/>
          </p:nvPr>
        </p:nvSpPr>
        <p:spPr>
          <a:xfrm>
            <a:off x="1371600" y="2285999"/>
            <a:ext cx="4447786" cy="4212772"/>
          </a:xfrm>
        </p:spPr>
        <p:txBody>
          <a:bodyPr>
            <a:normAutofit fontScale="77500" lnSpcReduction="20000"/>
          </a:bodyPr>
          <a:lstStyle/>
          <a:p>
            <a:pPr>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Our elected Board members:</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Donna Chauvin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Debbie Allison</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Blaine Irving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Jane Blakely (Treasurer)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Tammy Coughlin</a:t>
            </a:r>
          </a:p>
          <a:p>
            <a:pPr marL="987552" lvl="1">
              <a:lnSpc>
                <a:spcPct val="107000"/>
              </a:lnSpc>
              <a:spcAft>
                <a:spcPts val="800"/>
              </a:spcAft>
            </a:pPr>
            <a:r>
              <a:rPr lang="en-CA" sz="1800" b="1" dirty="0">
                <a:effectLst/>
                <a:latin typeface="Calibri" panose="020F0502020204030204" pitchFamily="34" charset="0"/>
                <a:ea typeface="Calibri" panose="020F0502020204030204" pitchFamily="34" charset="0"/>
              </a:rPr>
              <a:t>Roger Miller</a:t>
            </a:r>
          </a:p>
          <a:p>
            <a:pPr>
              <a:lnSpc>
                <a:spcPct val="107000"/>
              </a:lnSpc>
              <a:spcBef>
                <a:spcPts val="1200"/>
              </a:spcBef>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Our elected Committee Members</a:t>
            </a:r>
            <a:r>
              <a:rPr lang="en-CA" sz="1800" kern="100" dirty="0">
                <a:effectLst/>
                <a:latin typeface="Calibri" panose="020F0502020204030204" pitchFamily="34" charset="0"/>
                <a:ea typeface="Calibri" panose="020F0502020204030204" pitchFamily="34" charset="0"/>
                <a:cs typeface="Calibri" panose="020F0502020204030204" pitchFamily="34" charset="0"/>
              </a:rPr>
              <a:t>:</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Patty Trail (Property)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Ron Naugler (Finance)</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Cathy Davis (Kindred Works Development)</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endParaRPr lang="en-CA" sz="1800" b="1" dirty="0">
              <a:effectLst/>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9F8D2EE2-7654-64F7-CDAA-6AC9DC9BC71F}"/>
              </a:ext>
            </a:extLst>
          </p:cNvPr>
          <p:cNvSpPr>
            <a:spLocks noGrp="1"/>
          </p:cNvSpPr>
          <p:nvPr>
            <p:ph sz="half" idx="2"/>
          </p:nvPr>
        </p:nvSpPr>
        <p:spPr/>
        <p:txBody>
          <a:bodyPr>
            <a:normAutofit fontScale="77500" lnSpcReduction="20000"/>
          </a:bodyPr>
          <a:lstStyle/>
          <a:p>
            <a:endParaRPr lang="en-CA"/>
          </a:p>
        </p:txBody>
      </p:sp>
    </p:spTree>
    <p:extLst>
      <p:ext uri="{BB962C8B-B14F-4D97-AF65-F5344CB8AC3E}">
        <p14:creationId xmlns:p14="http://schemas.microsoft.com/office/powerpoint/2010/main" val="2217095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43C8B-5AF2-8C49-D13A-482C5579A64C}"/>
              </a:ext>
            </a:extLst>
          </p:cNvPr>
          <p:cNvSpPr>
            <a:spLocks noGrp="1"/>
          </p:cNvSpPr>
          <p:nvPr>
            <p:ph type="title"/>
          </p:nvPr>
        </p:nvSpPr>
        <p:spPr>
          <a:xfrm>
            <a:off x="1371600" y="685800"/>
            <a:ext cx="9601200" cy="1230086"/>
          </a:xfrm>
        </p:spPr>
        <p:txBody>
          <a:bodyPr>
            <a:normAutofit/>
          </a:bodyPr>
          <a:lstStyle/>
          <a:p>
            <a:pPr algn="ctr"/>
            <a:r>
              <a:rPr lang="en-CA" sz="6600" b="1" dirty="0"/>
              <a:t>LEADERSHIP TEAM</a:t>
            </a:r>
          </a:p>
        </p:txBody>
      </p:sp>
      <p:sp>
        <p:nvSpPr>
          <p:cNvPr id="3" name="Content Placeholder 2">
            <a:extLst>
              <a:ext uri="{FF2B5EF4-FFF2-40B4-BE49-F238E27FC236}">
                <a16:creationId xmlns:a16="http://schemas.microsoft.com/office/drawing/2014/main" id="{BFFE0D05-8304-3061-A4B9-68424284DF16}"/>
              </a:ext>
            </a:extLst>
          </p:cNvPr>
          <p:cNvSpPr>
            <a:spLocks noGrp="1"/>
          </p:cNvSpPr>
          <p:nvPr>
            <p:ph sz="half" idx="1"/>
          </p:nvPr>
        </p:nvSpPr>
        <p:spPr>
          <a:xfrm>
            <a:off x="1371600" y="2285999"/>
            <a:ext cx="4447786" cy="4212772"/>
          </a:xfrm>
        </p:spPr>
        <p:txBody>
          <a:bodyPr>
            <a:normAutofit fontScale="77500" lnSpcReduction="20000"/>
          </a:bodyPr>
          <a:lstStyle/>
          <a:p>
            <a:pPr>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Our elected Board Members:</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Donna Chauvin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Debbie Allison</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Blaine Irving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Jane Blakely (Treasurer)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Tammy Coughlin</a:t>
            </a:r>
          </a:p>
          <a:p>
            <a:pPr marL="987552" lvl="1">
              <a:lnSpc>
                <a:spcPct val="107000"/>
              </a:lnSpc>
              <a:spcAft>
                <a:spcPts val="800"/>
              </a:spcAft>
            </a:pPr>
            <a:r>
              <a:rPr lang="en-CA" sz="1800" b="1" dirty="0">
                <a:effectLst/>
                <a:latin typeface="Calibri" panose="020F0502020204030204" pitchFamily="34" charset="0"/>
                <a:ea typeface="Calibri" panose="020F0502020204030204" pitchFamily="34" charset="0"/>
              </a:rPr>
              <a:t>Roger Miller</a:t>
            </a:r>
          </a:p>
          <a:p>
            <a:pPr>
              <a:lnSpc>
                <a:spcPct val="107000"/>
              </a:lnSpc>
              <a:spcBef>
                <a:spcPts val="1200"/>
              </a:spcBef>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Our elected Committee Members:</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Patty Trail (Property)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Ron Naugler (Finance)</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Cathy Davis (Kindred Works Development)</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endParaRPr lang="en-CA" sz="1800" b="1" dirty="0">
              <a:effectLst/>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9F8D2EE2-7654-64F7-CDAA-6AC9DC9BC71F}"/>
              </a:ext>
            </a:extLst>
          </p:cNvPr>
          <p:cNvSpPr>
            <a:spLocks noGrp="1"/>
          </p:cNvSpPr>
          <p:nvPr>
            <p:ph sz="half" idx="2"/>
          </p:nvPr>
        </p:nvSpPr>
        <p:spPr/>
        <p:txBody>
          <a:bodyPr>
            <a:normAutofit fontScale="77500" lnSpcReduction="20000"/>
          </a:bodyPr>
          <a:lstStyle/>
          <a:p>
            <a:pPr>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Our elected Trustees Members: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Andrew Steeves (Chair)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Mel McGuigan (Downtown United)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Lois Walker</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Bill Paterson</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Carole Peacock</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Frank Goddard </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Mary Jacobs</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1800" b="1" kern="100" dirty="0">
                <a:effectLst/>
                <a:latin typeface="Calibri" panose="020F0502020204030204" pitchFamily="34" charset="0"/>
                <a:ea typeface="Calibri" panose="020F0502020204030204" pitchFamily="34" charset="0"/>
                <a:cs typeface="Calibri" panose="020F0502020204030204" pitchFamily="34" charset="0"/>
              </a:rPr>
              <a:t>Alanna </a:t>
            </a:r>
            <a:r>
              <a:rPr lang="en-CA" sz="1800" b="1" kern="100" dirty="0">
                <a:latin typeface="Calibri" panose="020F0502020204030204" pitchFamily="34" charset="0"/>
                <a:ea typeface="Calibri" panose="020F0502020204030204" pitchFamily="34" charset="0"/>
                <a:cs typeface="Calibri" panose="020F0502020204030204" pitchFamily="34" charset="0"/>
              </a:rPr>
              <a:t>Palmer </a:t>
            </a:r>
            <a:r>
              <a:rPr lang="en-CA" sz="1800" b="1" kern="100" dirty="0">
                <a:effectLst/>
                <a:latin typeface="Calibri" panose="020F0502020204030204" pitchFamily="34" charset="0"/>
                <a:ea typeface="Calibri" panose="020F0502020204030204" pitchFamily="34" charset="0"/>
                <a:cs typeface="Calibri" panose="020F0502020204030204" pitchFamily="34" charset="0"/>
              </a:rPr>
              <a:t>(</a:t>
            </a:r>
            <a:r>
              <a:rPr lang="en-CA" sz="1800" b="1" kern="100" dirty="0">
                <a:latin typeface="Calibri" panose="020F0502020204030204" pitchFamily="34" charset="0"/>
                <a:ea typeface="Calibri" panose="020F0502020204030204" pitchFamily="34" charset="0"/>
                <a:cs typeface="Calibri" panose="020F0502020204030204" pitchFamily="34" charset="0"/>
              </a:rPr>
              <a:t>S</a:t>
            </a:r>
            <a:r>
              <a:rPr lang="en-CA" sz="1800" b="1" kern="100" dirty="0">
                <a:effectLst/>
                <a:latin typeface="Calibri" panose="020F0502020204030204" pitchFamily="34" charset="0"/>
                <a:ea typeface="Calibri" panose="020F0502020204030204" pitchFamily="34" charset="0"/>
                <a:cs typeface="Calibri" panose="020F0502020204030204" pitchFamily="34" charset="0"/>
              </a:rPr>
              <a:t>ecretary)</a:t>
            </a:r>
            <a:endParaRPr lang="en-CA" sz="18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77384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43C8B-5AF2-8C49-D13A-482C5579A64C}"/>
              </a:ext>
            </a:extLst>
          </p:cNvPr>
          <p:cNvSpPr>
            <a:spLocks noGrp="1"/>
          </p:cNvSpPr>
          <p:nvPr>
            <p:ph type="title"/>
          </p:nvPr>
        </p:nvSpPr>
        <p:spPr>
          <a:xfrm>
            <a:off x="1371600" y="685800"/>
            <a:ext cx="9601200" cy="1230086"/>
          </a:xfrm>
        </p:spPr>
        <p:txBody>
          <a:bodyPr>
            <a:normAutofit/>
          </a:bodyPr>
          <a:lstStyle/>
          <a:p>
            <a:pPr algn="ctr"/>
            <a:r>
              <a:rPr lang="en-CA" sz="6600" b="1" dirty="0"/>
              <a:t>LEADERSHIP TEAM</a:t>
            </a:r>
          </a:p>
        </p:txBody>
      </p:sp>
      <p:sp>
        <p:nvSpPr>
          <p:cNvPr id="3" name="Content Placeholder 2">
            <a:extLst>
              <a:ext uri="{FF2B5EF4-FFF2-40B4-BE49-F238E27FC236}">
                <a16:creationId xmlns:a16="http://schemas.microsoft.com/office/drawing/2014/main" id="{BFFE0D05-8304-3061-A4B9-68424284DF16}"/>
              </a:ext>
            </a:extLst>
          </p:cNvPr>
          <p:cNvSpPr>
            <a:spLocks noGrp="1"/>
          </p:cNvSpPr>
          <p:nvPr>
            <p:ph sz="half" idx="1"/>
          </p:nvPr>
        </p:nvSpPr>
        <p:spPr>
          <a:xfrm>
            <a:off x="1371600" y="2285999"/>
            <a:ext cx="4447786" cy="4212772"/>
          </a:xfrm>
        </p:spPr>
        <p:txBody>
          <a:bodyPr>
            <a:normAutofit fontScale="55000" lnSpcReduction="20000"/>
          </a:bodyPr>
          <a:lstStyle/>
          <a:p>
            <a:pPr>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Our elected Board Members:</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Donna Chauvin(Chair)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Debbie Allison</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Blaine Irving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Jane Blakely (Treasurer)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Tammy Coughlin</a:t>
            </a:r>
          </a:p>
          <a:p>
            <a:pPr marL="987552" lvl="1">
              <a:lnSpc>
                <a:spcPct val="107000"/>
              </a:lnSpc>
              <a:spcAft>
                <a:spcPts val="800"/>
              </a:spcAft>
            </a:pPr>
            <a:r>
              <a:rPr lang="en-CA" sz="2200" b="1" dirty="0">
                <a:effectLst/>
                <a:latin typeface="Calibri" panose="020F0502020204030204" pitchFamily="34" charset="0"/>
                <a:ea typeface="Calibri" panose="020F0502020204030204" pitchFamily="34" charset="0"/>
              </a:rPr>
              <a:t>Roger Miller</a:t>
            </a:r>
          </a:p>
          <a:p>
            <a:pPr>
              <a:lnSpc>
                <a:spcPct val="107000"/>
              </a:lnSpc>
              <a:spcBef>
                <a:spcPts val="1200"/>
              </a:spcBef>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Our elected Committee Members</a:t>
            </a:r>
            <a:r>
              <a:rPr lang="en-CA" sz="2200" kern="100" dirty="0">
                <a:effectLst/>
                <a:latin typeface="Calibri" panose="020F0502020204030204" pitchFamily="34" charset="0"/>
                <a:ea typeface="Calibri" panose="020F0502020204030204" pitchFamily="34" charset="0"/>
                <a:cs typeface="Calibri" panose="020F0502020204030204" pitchFamily="34" charset="0"/>
              </a:rPr>
              <a:t>:</a:t>
            </a:r>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Patty Trail (Property)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Ron Naugler (Finance)</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Cathy Davis (Kindred Works Development)</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endParaRPr lang="en-CA" sz="1800" b="1" dirty="0">
              <a:effectLst/>
              <a:latin typeface="Calibri" panose="020F0502020204030204" pitchFamily="34" charset="0"/>
              <a:ea typeface="Calibri" panose="020F0502020204030204" pitchFamily="34" charset="0"/>
            </a:endParaRPr>
          </a:p>
        </p:txBody>
      </p:sp>
      <p:sp>
        <p:nvSpPr>
          <p:cNvPr id="4" name="Content Placeholder 3">
            <a:extLst>
              <a:ext uri="{FF2B5EF4-FFF2-40B4-BE49-F238E27FC236}">
                <a16:creationId xmlns:a16="http://schemas.microsoft.com/office/drawing/2014/main" id="{9F8D2EE2-7654-64F7-CDAA-6AC9DC9BC71F}"/>
              </a:ext>
            </a:extLst>
          </p:cNvPr>
          <p:cNvSpPr>
            <a:spLocks noGrp="1"/>
          </p:cNvSpPr>
          <p:nvPr>
            <p:ph sz="half" idx="2"/>
          </p:nvPr>
        </p:nvSpPr>
        <p:spPr>
          <a:xfrm>
            <a:off x="6525403" y="2285999"/>
            <a:ext cx="4447786" cy="3973287"/>
          </a:xfrm>
        </p:spPr>
        <p:txBody>
          <a:bodyPr>
            <a:normAutofit fontScale="55000" lnSpcReduction="20000"/>
          </a:bodyPr>
          <a:lstStyle/>
          <a:p>
            <a:pPr>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Our elected Trustees Members: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Andrew Steeves (Chair)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Mel McGuigan (Downtown)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Lois Walker</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Bill Paterson</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Carole Peacock</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Frank Goddard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Mary Jacobs</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987552" lvl="1">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Alanna Palmer (</a:t>
            </a:r>
            <a:r>
              <a:rPr lang="en-CA" sz="2200" b="1" kern="100" dirty="0">
                <a:latin typeface="Calibri" panose="020F0502020204030204" pitchFamily="34" charset="0"/>
                <a:ea typeface="Calibri" panose="020F0502020204030204" pitchFamily="34" charset="0"/>
                <a:cs typeface="Calibri" panose="020F0502020204030204" pitchFamily="34" charset="0"/>
              </a:rPr>
              <a:t>S</a:t>
            </a:r>
            <a:r>
              <a:rPr lang="en-CA" sz="2200" b="1" kern="100" dirty="0">
                <a:effectLst/>
                <a:latin typeface="Calibri" panose="020F0502020204030204" pitchFamily="34" charset="0"/>
                <a:ea typeface="Calibri" panose="020F0502020204030204" pitchFamily="34" charset="0"/>
                <a:cs typeface="Calibri" panose="020F0502020204030204" pitchFamily="34" charset="0"/>
              </a:rPr>
              <a:t>ecretary)</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2200" b="1" kern="100" dirty="0">
                <a:effectLst/>
                <a:latin typeface="Calibri" panose="020F0502020204030204" pitchFamily="34" charset="0"/>
                <a:ea typeface="Calibri" panose="020F0502020204030204" pitchFamily="34" charset="0"/>
                <a:cs typeface="Calibri" panose="020F0502020204030204" pitchFamily="34" charset="0"/>
              </a:rPr>
              <a:t>Our Minister: Rev. Michelle Armstrong</a:t>
            </a:r>
          </a:p>
          <a:p>
            <a:pPr>
              <a:lnSpc>
                <a:spcPct val="107000"/>
              </a:lnSpc>
              <a:spcAft>
                <a:spcPts val="800"/>
              </a:spcAft>
            </a:pPr>
            <a:r>
              <a:rPr lang="en-CA" sz="2200" b="1" kern="100" dirty="0">
                <a:latin typeface="Calibri" panose="020F0502020204030204" pitchFamily="34" charset="0"/>
                <a:ea typeface="Calibri" panose="020F0502020204030204" pitchFamily="34" charset="0"/>
                <a:cs typeface="Calibri" panose="020F0502020204030204" pitchFamily="34" charset="0"/>
              </a:rPr>
              <a:t>Our Facilitator: Rev Rose-Hannah Gaskin </a:t>
            </a:r>
            <a:endParaRPr lang="en-CA" sz="22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32961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F849-E00B-09A3-860B-7B3AE45BD156}"/>
              </a:ext>
            </a:extLst>
          </p:cNvPr>
          <p:cNvSpPr>
            <a:spLocks noGrp="1"/>
          </p:cNvSpPr>
          <p:nvPr>
            <p:ph type="title"/>
          </p:nvPr>
        </p:nvSpPr>
        <p:spPr/>
        <p:txBody>
          <a:bodyPr/>
          <a:lstStyle/>
          <a:p>
            <a:pPr algn="ctr"/>
            <a:br>
              <a:rPr lang="en-CA" dirty="0"/>
            </a:br>
            <a:r>
              <a:rPr lang="en-CA" sz="6000" dirty="0"/>
              <a:t>The Truths</a:t>
            </a:r>
          </a:p>
        </p:txBody>
      </p:sp>
      <p:sp>
        <p:nvSpPr>
          <p:cNvPr id="3" name="Content Placeholder 2">
            <a:extLst>
              <a:ext uri="{FF2B5EF4-FFF2-40B4-BE49-F238E27FC236}">
                <a16:creationId xmlns:a16="http://schemas.microsoft.com/office/drawing/2014/main" id="{B11C28F4-2ADB-7F07-2868-0466ECAF4259}"/>
              </a:ext>
            </a:extLst>
          </p:cNvPr>
          <p:cNvSpPr>
            <a:spLocks noGrp="1"/>
          </p:cNvSpPr>
          <p:nvPr>
            <p:ph idx="1"/>
          </p:nvPr>
        </p:nvSpPr>
        <p:spPr/>
        <p:txBody>
          <a:bodyPr/>
          <a:lstStyle/>
          <a:p>
            <a:endParaRPr lang="en-CA"/>
          </a:p>
        </p:txBody>
      </p:sp>
      <p:sp>
        <p:nvSpPr>
          <p:cNvPr id="4" name="Text Placeholder 3">
            <a:extLst>
              <a:ext uri="{FF2B5EF4-FFF2-40B4-BE49-F238E27FC236}">
                <a16:creationId xmlns:a16="http://schemas.microsoft.com/office/drawing/2014/main" id="{8AF313EC-2B5B-06AA-B5D4-B5D034B88381}"/>
              </a:ext>
            </a:extLst>
          </p:cNvPr>
          <p:cNvSpPr>
            <a:spLocks noGrp="1"/>
          </p:cNvSpPr>
          <p:nvPr>
            <p:ph type="body" sz="half" idx="2"/>
          </p:nvPr>
        </p:nvSpPr>
        <p:spPr/>
        <p:txBody>
          <a:bodyPr>
            <a:normAutofit/>
          </a:bodyPr>
          <a:lstStyle/>
          <a:p>
            <a:pPr algn="ctr"/>
            <a:endParaRPr lang="en-CA" sz="1800" b="1" dirty="0"/>
          </a:p>
          <a:p>
            <a:pPr algn="ctr"/>
            <a:r>
              <a:rPr lang="en-CA" sz="2800" b="1" dirty="0"/>
              <a:t>After much discussion, reflection and prayer, the Leadership Team reached consensus </a:t>
            </a:r>
          </a:p>
        </p:txBody>
      </p:sp>
    </p:spTree>
    <p:extLst>
      <p:ext uri="{BB962C8B-B14F-4D97-AF65-F5344CB8AC3E}">
        <p14:creationId xmlns:p14="http://schemas.microsoft.com/office/powerpoint/2010/main" val="276667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F849-E00B-09A3-860B-7B3AE45BD156}"/>
              </a:ext>
            </a:extLst>
          </p:cNvPr>
          <p:cNvSpPr>
            <a:spLocks noGrp="1"/>
          </p:cNvSpPr>
          <p:nvPr>
            <p:ph type="title"/>
          </p:nvPr>
        </p:nvSpPr>
        <p:spPr/>
        <p:txBody>
          <a:bodyPr/>
          <a:lstStyle/>
          <a:p>
            <a:pPr algn="ctr"/>
            <a:br>
              <a:rPr lang="en-CA" dirty="0"/>
            </a:br>
            <a:r>
              <a:rPr lang="en-CA" sz="6000" dirty="0"/>
              <a:t>The Truths</a:t>
            </a:r>
          </a:p>
        </p:txBody>
      </p:sp>
      <p:sp>
        <p:nvSpPr>
          <p:cNvPr id="3" name="Content Placeholder 2">
            <a:extLst>
              <a:ext uri="{FF2B5EF4-FFF2-40B4-BE49-F238E27FC236}">
                <a16:creationId xmlns:a16="http://schemas.microsoft.com/office/drawing/2014/main" id="{B11C28F4-2ADB-7F07-2868-0466ECAF4259}"/>
              </a:ext>
            </a:extLst>
          </p:cNvPr>
          <p:cNvSpPr>
            <a:spLocks noGrp="1"/>
          </p:cNvSpPr>
          <p:nvPr>
            <p:ph idx="1"/>
          </p:nvPr>
        </p:nvSpPr>
        <p:spPr/>
        <p:txBody>
          <a:bodyPr>
            <a:normAutofit/>
          </a:bodyPr>
          <a:lstStyle/>
          <a:p>
            <a:r>
              <a:rPr lang="en-CA" sz="2800" b="1" dirty="0"/>
              <a:t>The Church is not the building</a:t>
            </a:r>
          </a:p>
        </p:txBody>
      </p:sp>
      <p:sp>
        <p:nvSpPr>
          <p:cNvPr id="4" name="Text Placeholder 3">
            <a:extLst>
              <a:ext uri="{FF2B5EF4-FFF2-40B4-BE49-F238E27FC236}">
                <a16:creationId xmlns:a16="http://schemas.microsoft.com/office/drawing/2014/main" id="{8AF313EC-2B5B-06AA-B5D4-B5D034B88381}"/>
              </a:ext>
            </a:extLst>
          </p:cNvPr>
          <p:cNvSpPr>
            <a:spLocks noGrp="1"/>
          </p:cNvSpPr>
          <p:nvPr>
            <p:ph type="body" sz="half" idx="2"/>
          </p:nvPr>
        </p:nvSpPr>
        <p:spPr/>
        <p:txBody>
          <a:bodyPr>
            <a:normAutofit/>
          </a:bodyPr>
          <a:lstStyle/>
          <a:p>
            <a:pPr algn="ctr"/>
            <a:endParaRPr lang="en-CA" sz="1800" b="1" dirty="0"/>
          </a:p>
          <a:p>
            <a:pPr algn="ctr"/>
            <a:r>
              <a:rPr lang="en-CA" sz="2800" b="1" dirty="0"/>
              <a:t>After much discussion, reflection and prayer, the Leadership Team reached consensus </a:t>
            </a:r>
          </a:p>
        </p:txBody>
      </p:sp>
    </p:spTree>
    <p:extLst>
      <p:ext uri="{BB962C8B-B14F-4D97-AF65-F5344CB8AC3E}">
        <p14:creationId xmlns:p14="http://schemas.microsoft.com/office/powerpoint/2010/main" val="2082621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F849-E00B-09A3-860B-7B3AE45BD156}"/>
              </a:ext>
            </a:extLst>
          </p:cNvPr>
          <p:cNvSpPr>
            <a:spLocks noGrp="1"/>
          </p:cNvSpPr>
          <p:nvPr>
            <p:ph type="title"/>
          </p:nvPr>
        </p:nvSpPr>
        <p:spPr/>
        <p:txBody>
          <a:bodyPr/>
          <a:lstStyle/>
          <a:p>
            <a:pPr algn="ctr"/>
            <a:br>
              <a:rPr lang="en-CA" dirty="0"/>
            </a:br>
            <a:r>
              <a:rPr lang="en-CA" sz="6000" dirty="0"/>
              <a:t>The Truths</a:t>
            </a:r>
          </a:p>
        </p:txBody>
      </p:sp>
      <p:sp>
        <p:nvSpPr>
          <p:cNvPr id="3" name="Content Placeholder 2">
            <a:extLst>
              <a:ext uri="{FF2B5EF4-FFF2-40B4-BE49-F238E27FC236}">
                <a16:creationId xmlns:a16="http://schemas.microsoft.com/office/drawing/2014/main" id="{B11C28F4-2ADB-7F07-2868-0466ECAF4259}"/>
              </a:ext>
            </a:extLst>
          </p:cNvPr>
          <p:cNvSpPr>
            <a:spLocks noGrp="1"/>
          </p:cNvSpPr>
          <p:nvPr>
            <p:ph idx="1"/>
          </p:nvPr>
        </p:nvSpPr>
        <p:spPr/>
        <p:txBody>
          <a:bodyPr>
            <a:normAutofit/>
          </a:bodyPr>
          <a:lstStyle/>
          <a:p>
            <a:r>
              <a:rPr lang="en-CA" sz="2800" b="1" dirty="0"/>
              <a:t>The Church is not the building</a:t>
            </a:r>
          </a:p>
          <a:p>
            <a:endParaRPr lang="en-CA" sz="2800" b="1" dirty="0"/>
          </a:p>
          <a:p>
            <a:r>
              <a:rPr lang="en-CA" sz="2800" b="1" dirty="0"/>
              <a:t>We cannot afford to repair the building</a:t>
            </a:r>
          </a:p>
        </p:txBody>
      </p:sp>
      <p:sp>
        <p:nvSpPr>
          <p:cNvPr id="4" name="Text Placeholder 3">
            <a:extLst>
              <a:ext uri="{FF2B5EF4-FFF2-40B4-BE49-F238E27FC236}">
                <a16:creationId xmlns:a16="http://schemas.microsoft.com/office/drawing/2014/main" id="{8AF313EC-2B5B-06AA-B5D4-B5D034B88381}"/>
              </a:ext>
            </a:extLst>
          </p:cNvPr>
          <p:cNvSpPr>
            <a:spLocks noGrp="1"/>
          </p:cNvSpPr>
          <p:nvPr>
            <p:ph type="body" sz="half" idx="2"/>
          </p:nvPr>
        </p:nvSpPr>
        <p:spPr/>
        <p:txBody>
          <a:bodyPr>
            <a:normAutofit/>
          </a:bodyPr>
          <a:lstStyle/>
          <a:p>
            <a:pPr algn="ctr"/>
            <a:endParaRPr lang="en-CA" sz="1800" b="1" dirty="0"/>
          </a:p>
          <a:p>
            <a:pPr algn="ctr"/>
            <a:r>
              <a:rPr lang="en-CA" sz="2800" b="1" dirty="0"/>
              <a:t>After much discussion, reflection and prayer, the Leadership Team reached consensus </a:t>
            </a:r>
          </a:p>
        </p:txBody>
      </p:sp>
    </p:spTree>
    <p:extLst>
      <p:ext uri="{BB962C8B-B14F-4D97-AF65-F5344CB8AC3E}">
        <p14:creationId xmlns:p14="http://schemas.microsoft.com/office/powerpoint/2010/main" val="14514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F849-E00B-09A3-860B-7B3AE45BD156}"/>
              </a:ext>
            </a:extLst>
          </p:cNvPr>
          <p:cNvSpPr>
            <a:spLocks noGrp="1"/>
          </p:cNvSpPr>
          <p:nvPr>
            <p:ph type="title"/>
          </p:nvPr>
        </p:nvSpPr>
        <p:spPr/>
        <p:txBody>
          <a:bodyPr/>
          <a:lstStyle/>
          <a:p>
            <a:pPr algn="ctr"/>
            <a:br>
              <a:rPr lang="en-CA" dirty="0"/>
            </a:br>
            <a:r>
              <a:rPr lang="en-CA" sz="6000" dirty="0"/>
              <a:t>The Truths</a:t>
            </a:r>
          </a:p>
        </p:txBody>
      </p:sp>
      <p:sp>
        <p:nvSpPr>
          <p:cNvPr id="3" name="Content Placeholder 2">
            <a:extLst>
              <a:ext uri="{FF2B5EF4-FFF2-40B4-BE49-F238E27FC236}">
                <a16:creationId xmlns:a16="http://schemas.microsoft.com/office/drawing/2014/main" id="{B11C28F4-2ADB-7F07-2868-0466ECAF4259}"/>
              </a:ext>
            </a:extLst>
          </p:cNvPr>
          <p:cNvSpPr>
            <a:spLocks noGrp="1"/>
          </p:cNvSpPr>
          <p:nvPr>
            <p:ph idx="1"/>
          </p:nvPr>
        </p:nvSpPr>
        <p:spPr/>
        <p:txBody>
          <a:bodyPr>
            <a:normAutofit/>
          </a:bodyPr>
          <a:lstStyle/>
          <a:p>
            <a:r>
              <a:rPr lang="en-CA" sz="2800" b="1" dirty="0"/>
              <a:t>The Church is not the building</a:t>
            </a:r>
          </a:p>
          <a:p>
            <a:endParaRPr lang="en-CA" sz="2800" b="1" dirty="0"/>
          </a:p>
          <a:p>
            <a:r>
              <a:rPr lang="en-CA" sz="2800" b="1" dirty="0"/>
              <a:t>We cannot afford to repair the building</a:t>
            </a:r>
          </a:p>
          <a:p>
            <a:endParaRPr lang="en-CA" sz="2800" b="1" dirty="0"/>
          </a:p>
          <a:p>
            <a:r>
              <a:rPr lang="en-CA" sz="2800" b="1" dirty="0"/>
              <a:t>We cannot afford to maintain the building</a:t>
            </a:r>
          </a:p>
          <a:p>
            <a:pPr marL="0" indent="0">
              <a:buNone/>
            </a:pPr>
            <a:endParaRPr lang="en-CA" sz="2800" b="1" dirty="0"/>
          </a:p>
        </p:txBody>
      </p:sp>
      <p:sp>
        <p:nvSpPr>
          <p:cNvPr id="4" name="Text Placeholder 3">
            <a:extLst>
              <a:ext uri="{FF2B5EF4-FFF2-40B4-BE49-F238E27FC236}">
                <a16:creationId xmlns:a16="http://schemas.microsoft.com/office/drawing/2014/main" id="{8AF313EC-2B5B-06AA-B5D4-B5D034B88381}"/>
              </a:ext>
            </a:extLst>
          </p:cNvPr>
          <p:cNvSpPr>
            <a:spLocks noGrp="1"/>
          </p:cNvSpPr>
          <p:nvPr>
            <p:ph type="body" sz="half" idx="2"/>
          </p:nvPr>
        </p:nvSpPr>
        <p:spPr/>
        <p:txBody>
          <a:bodyPr>
            <a:normAutofit/>
          </a:bodyPr>
          <a:lstStyle/>
          <a:p>
            <a:pPr algn="ctr"/>
            <a:endParaRPr lang="en-CA" sz="1800" b="1" dirty="0"/>
          </a:p>
          <a:p>
            <a:pPr algn="ctr"/>
            <a:r>
              <a:rPr lang="en-CA" sz="2800" b="1" dirty="0"/>
              <a:t>After much discussion, reflection and prayer, the Leadership Team reached consensus </a:t>
            </a:r>
          </a:p>
        </p:txBody>
      </p:sp>
    </p:spTree>
    <p:extLst>
      <p:ext uri="{BB962C8B-B14F-4D97-AF65-F5344CB8AC3E}">
        <p14:creationId xmlns:p14="http://schemas.microsoft.com/office/powerpoint/2010/main" val="405465586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{30F2AFB7-BFC7-49F2-A591-EAE39E9A8D37}tf10001105</Template>
  <TotalTime>173</TotalTime>
  <Words>918</Words>
  <Application>Microsoft Office PowerPoint</Application>
  <PresentationFormat>Widescreen</PresentationFormat>
  <Paragraphs>146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Franklin Gothic Book</vt:lpstr>
      <vt:lpstr>Crop</vt:lpstr>
      <vt:lpstr>November Status Update</vt:lpstr>
      <vt:lpstr>LEADERSHIP TEAM</vt:lpstr>
      <vt:lpstr>LEADERSHIP TEAM</vt:lpstr>
      <vt:lpstr>LEADERSHIP TEAM</vt:lpstr>
      <vt:lpstr>LEADERSHIP TEAM</vt:lpstr>
      <vt:lpstr> The Truths</vt:lpstr>
      <vt:lpstr> The Truths</vt:lpstr>
      <vt:lpstr> The Truths</vt:lpstr>
      <vt:lpstr> The Truths</vt:lpstr>
      <vt:lpstr> The Truths</vt:lpstr>
      <vt:lpstr> The Truths</vt:lpstr>
      <vt:lpstr>Fundy St Lawrence Dawning Waters</vt:lpstr>
      <vt:lpstr>City of Fredericton</vt:lpstr>
      <vt:lpstr>PowerPoint Presentation</vt:lpstr>
      <vt:lpstr>St Andrew’s</vt:lpstr>
      <vt:lpstr>Recommendation</vt:lpstr>
      <vt:lpstr>Recommendation</vt:lpstr>
      <vt:lpstr>2 Questions</vt:lpstr>
      <vt:lpstr>From the book by Mary Wells  WHEN THE POWER OF MONEY MEETS THE POWER OF THE CROSS  </vt:lpstr>
      <vt:lpstr>For a time, the nest (church building) provided shelter, but then our creator starts to claw at this nest even while we cling for security to broken eggshells and the torn-up nest. It can feel so uncomfortable, even painful, as things fall apart right in our very homes.  But take heart, treasures!  You aren’t being pushed out of the nest to fall. God knows what’s next and he’s right beside you, all the way. Remember, what feels like free- falling is really freedom rising.   It’s soaring time!!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Status Update</dc:title>
  <dc:creator>Alanna Palmer</dc:creator>
  <cp:lastModifiedBy>Alanna Palmer</cp:lastModifiedBy>
  <cp:revision>2</cp:revision>
  <dcterms:created xsi:type="dcterms:W3CDTF">2023-11-16T22:50:36Z</dcterms:created>
  <dcterms:modified xsi:type="dcterms:W3CDTF">2023-11-18T21:42:29Z</dcterms:modified>
</cp:coreProperties>
</file>